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34c6385163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34c6385163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34c6385163c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34c6385163c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34c6385163c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34c6385163c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4c6385163c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4c6385163c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4c6385163c_0_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4c6385163c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4c6385163c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4c6385163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4c6385163c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4c6385163c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4c6385163c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4c6385163c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g34c6385163c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34c6385163c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4c6385163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4c6385163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4c6385163c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4c6385163c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4c6385163c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34c6385163c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4c6385163c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4c6385163c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34c6385163c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34c6385163c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34c6385163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34c6385163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4c6385163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4c6385163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4c6385163c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4c6385163c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34c6385163c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34c6385163c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4c6385163c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4c6385163c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34c6385163c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34c6385163c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 name="Shape 67"/>
        <p:cNvGrpSpPr/>
        <p:nvPr/>
      </p:nvGrpSpPr>
      <p:grpSpPr>
        <a:xfrm>
          <a:off x="0" y="0"/>
          <a:ext cx="0" cy="0"/>
          <a:chOff x="0" y="0"/>
          <a:chExt cx="0" cy="0"/>
        </a:xfrm>
      </p:grpSpPr>
      <p:sp>
        <p:nvSpPr>
          <p:cNvPr id="68" name="Google Shape;68;g34c6385163c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 name="Google Shape;69;g34c6385163c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4c6385163c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34c6385163c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4c6385163c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4c6385163c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4c6385163c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4c6385163c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4c6385163c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4c6385163c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4c6385163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4c6385163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8.xml"/><Relationship Id="rId3" Type="http://schemas.openxmlformats.org/officeDocument/2006/relationships/image" Target="../media/image1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1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2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4.xml"/><Relationship Id="rId3" Type="http://schemas.openxmlformats.org/officeDocument/2006/relationships/image" Target="../media/image2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5.xml"/><Relationship Id="rId3" Type="http://schemas.openxmlformats.org/officeDocument/2006/relationships/image" Target="../media/image25.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6.xml"/><Relationship Id="rId3" Type="http://schemas.openxmlformats.org/officeDocument/2006/relationships/image" Target="../media/image20.png"/><Relationship Id="rId4" Type="http://schemas.openxmlformats.org/officeDocument/2006/relationships/image" Target="../media/image28.png"/><Relationship Id="rId5"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7.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2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s"/>
              <a:t>Espacios de color</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s"/>
              <a:t>y </a:t>
            </a:r>
            <a:r>
              <a:rPr lang="es"/>
              <a:t>percepción</a:t>
            </a:r>
            <a:r>
              <a:rPr lang="es"/>
              <a:t> humana</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pic>
        <p:nvPicPr>
          <p:cNvPr id="101" name="Google Shape;101;p22"/>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pic>
        <p:nvPicPr>
          <p:cNvPr id="106" name="Google Shape;106;p23"/>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pic>
        <p:nvPicPr>
          <p:cNvPr id="111" name="Google Shape;111;p24"/>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pic>
        <p:nvPicPr>
          <p:cNvPr id="116" name="Google Shape;116;p25"/>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6"/>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pic>
        <p:nvPicPr>
          <p:cNvPr id="126" name="Google Shape;126;p27"/>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8"/>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5" name="Shape 135"/>
        <p:cNvGrpSpPr/>
        <p:nvPr/>
      </p:nvGrpSpPr>
      <p:grpSpPr>
        <a:xfrm>
          <a:off x="0" y="0"/>
          <a:ext cx="0" cy="0"/>
          <a:chOff x="0" y="0"/>
          <a:chExt cx="0" cy="0"/>
        </a:xfrm>
      </p:grpSpPr>
      <p:pic>
        <p:nvPicPr>
          <p:cNvPr id="136" name="Google Shape;136;p29"/>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pic>
        <p:nvPicPr>
          <p:cNvPr id="141" name="Google Shape;141;p30"/>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pic>
        <p:nvPicPr>
          <p:cNvPr id="146" name="Google Shape;146;p31"/>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9" name="Shape 59"/>
        <p:cNvGrpSpPr/>
        <p:nvPr/>
      </p:nvGrpSpPr>
      <p:grpSpPr>
        <a:xfrm>
          <a:off x="0" y="0"/>
          <a:ext cx="0" cy="0"/>
          <a:chOff x="0" y="0"/>
          <a:chExt cx="0" cy="0"/>
        </a:xfrm>
      </p:grpSpPr>
      <p:pic>
        <p:nvPicPr>
          <p:cNvPr id="60" name="Google Shape;60;p14"/>
          <p:cNvPicPr preferRelativeResize="0"/>
          <p:nvPr/>
        </p:nvPicPr>
        <p:blipFill>
          <a:blip r:embed="rId3">
            <a:alphaModFix/>
          </a:blip>
          <a:stretch>
            <a:fillRect/>
          </a:stretch>
        </p:blipFill>
        <p:spPr>
          <a:xfrm>
            <a:off x="2152650" y="152400"/>
            <a:ext cx="4838700" cy="48387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pic>
        <p:nvPicPr>
          <p:cNvPr id="151" name="Google Shape;151;p32"/>
          <p:cNvPicPr preferRelativeResize="0"/>
          <p:nvPr/>
        </p:nvPicPr>
        <p:blipFill>
          <a:blip r:embed="rId3">
            <a:alphaModFix/>
          </a:blip>
          <a:stretch>
            <a:fillRect/>
          </a:stretch>
        </p:blipFill>
        <p:spPr>
          <a:xfrm>
            <a:off x="152400" y="251638"/>
            <a:ext cx="8839201" cy="3841679"/>
          </a:xfrm>
          <a:prstGeom prst="rect">
            <a:avLst/>
          </a:prstGeom>
          <a:noFill/>
          <a:ln>
            <a:noFill/>
          </a:ln>
        </p:spPr>
      </p:pic>
      <p:sp>
        <p:nvSpPr>
          <p:cNvPr id="152" name="Google Shape;152;p32"/>
          <p:cNvSpPr txBox="1"/>
          <p:nvPr/>
        </p:nvSpPr>
        <p:spPr>
          <a:xfrm>
            <a:off x="152400" y="4163800"/>
            <a:ext cx="8839200" cy="923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t>La luz (del latín lux, lucis) es una onda electromagnética, compuesta por partículas energizadas llamadas fotones, capaz de ser percibida por el ojo humano y cuya frecuencia o energía determina su color.</a:t>
            </a:r>
            <a:endParaRPr sz="1200"/>
          </a:p>
          <a:p>
            <a:pPr indent="0" lvl="0" marL="0" rtl="0" algn="l">
              <a:spcBef>
                <a:spcPts val="0"/>
              </a:spcBef>
              <a:spcAft>
                <a:spcPts val="0"/>
              </a:spcAft>
              <a:buNone/>
            </a:pPr>
            <a:r>
              <a:t/>
            </a:r>
            <a:endParaRPr sz="1200"/>
          </a:p>
          <a:p>
            <a:pPr indent="0" lvl="0" marL="0" rtl="0" algn="r">
              <a:spcBef>
                <a:spcPts val="0"/>
              </a:spcBef>
              <a:spcAft>
                <a:spcPts val="0"/>
              </a:spcAft>
              <a:buNone/>
            </a:pPr>
            <a:r>
              <a:rPr lang="es" sz="1200"/>
              <a:t>[wikipedia.org]</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pic>
        <p:nvPicPr>
          <p:cNvPr id="157" name="Google Shape;157;p33"/>
          <p:cNvPicPr preferRelativeResize="0"/>
          <p:nvPr/>
        </p:nvPicPr>
        <p:blipFill>
          <a:blip r:embed="rId3">
            <a:alphaModFix/>
          </a:blip>
          <a:stretch>
            <a:fillRect/>
          </a:stretch>
        </p:blipFill>
        <p:spPr>
          <a:xfrm>
            <a:off x="1346200" y="152400"/>
            <a:ext cx="6451599" cy="4838699"/>
          </a:xfrm>
          <a:prstGeom prst="rect">
            <a:avLst/>
          </a:prstGeom>
          <a:noFill/>
          <a:ln>
            <a:noFill/>
          </a:ln>
        </p:spPr>
      </p:pic>
      <p:sp>
        <p:nvSpPr>
          <p:cNvPr id="158" name="Google Shape;158;p33"/>
          <p:cNvSpPr txBox="1"/>
          <p:nvPr/>
        </p:nvSpPr>
        <p:spPr>
          <a:xfrm>
            <a:off x="613350" y="3534700"/>
            <a:ext cx="79173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La luz visible (al ojo humano) forma parte de una estrecha franja que va desde longitudes de onda de 380 nm (violeta) hasta los 780 nm (rojo). Los colores del espectro se ordenan como en el arco iris, formando el llamado espectro visible.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pic>
        <p:nvPicPr>
          <p:cNvPr id="163" name="Google Shape;163;p34"/>
          <p:cNvPicPr preferRelativeResize="0"/>
          <p:nvPr/>
        </p:nvPicPr>
        <p:blipFill>
          <a:blip r:embed="rId3">
            <a:alphaModFix/>
          </a:blip>
          <a:stretch>
            <a:fillRect/>
          </a:stretch>
        </p:blipFill>
        <p:spPr>
          <a:xfrm>
            <a:off x="885825" y="1447800"/>
            <a:ext cx="7372350" cy="22479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pic>
        <p:nvPicPr>
          <p:cNvPr id="168" name="Google Shape;168;p35"/>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pic>
        <p:nvPicPr>
          <p:cNvPr id="173" name="Google Shape;173;p36"/>
          <p:cNvPicPr preferRelativeResize="0"/>
          <p:nvPr/>
        </p:nvPicPr>
        <p:blipFill>
          <a:blip r:embed="rId3">
            <a:alphaModFix/>
          </a:blip>
          <a:stretch>
            <a:fillRect/>
          </a:stretch>
        </p:blipFill>
        <p:spPr>
          <a:xfrm>
            <a:off x="152400" y="152400"/>
            <a:ext cx="8602134" cy="4838700"/>
          </a:xfrm>
          <a:prstGeom prst="rect">
            <a:avLst/>
          </a:prstGeom>
          <a:noFill/>
          <a:ln>
            <a:noFill/>
          </a:ln>
        </p:spPr>
      </p:pic>
      <p:sp>
        <p:nvSpPr>
          <p:cNvPr id="174" name="Google Shape;174;p36"/>
          <p:cNvSpPr txBox="1"/>
          <p:nvPr/>
        </p:nvSpPr>
        <p:spPr>
          <a:xfrm>
            <a:off x="152400" y="4253400"/>
            <a:ext cx="8821800" cy="615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La imagen a color de N x M pixeles es almacenada como tres matrices de NxM pixeles, una para cada color (R,G,B). Así, el color del pixel (i,j) queda definido por el color dado por R(i,j), G(i,j) y B(i,j).</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pic>
        <p:nvPicPr>
          <p:cNvPr id="179" name="Google Shape;179;p37"/>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pic>
        <p:nvPicPr>
          <p:cNvPr id="184" name="Google Shape;184;p38"/>
          <p:cNvPicPr preferRelativeResize="0"/>
          <p:nvPr/>
        </p:nvPicPr>
        <p:blipFill>
          <a:blip r:embed="rId3">
            <a:alphaModFix/>
          </a:blip>
          <a:stretch>
            <a:fillRect/>
          </a:stretch>
        </p:blipFill>
        <p:spPr>
          <a:xfrm>
            <a:off x="6949925" y="331425"/>
            <a:ext cx="1524000" cy="1524000"/>
          </a:xfrm>
          <a:prstGeom prst="rect">
            <a:avLst/>
          </a:prstGeom>
          <a:noFill/>
          <a:ln>
            <a:noFill/>
          </a:ln>
        </p:spPr>
      </p:pic>
      <p:sp>
        <p:nvSpPr>
          <p:cNvPr id="185" name="Google Shape;185;p38"/>
          <p:cNvSpPr txBox="1"/>
          <p:nvPr/>
        </p:nvSpPr>
        <p:spPr>
          <a:xfrm>
            <a:off x="223125" y="1294200"/>
            <a:ext cx="64728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Matiz (</a:t>
            </a:r>
            <a:r>
              <a:rPr b="1" lang="es"/>
              <a:t>H</a:t>
            </a:r>
            <a:r>
              <a:rPr lang="es"/>
              <a:t>ue): se refiere a la frecuencia dominante del color dentro del espectro visible. Es la percepción de un tipo de color, normalmente la que uno distingue en un arcoíris, es decir, es la sensación humana de acuerdo a la cual un área parece similar a otra o cuando existe un tipo de longitud de onda dominante. Incrementa su valor mientras nos movemos de forma antihoraria en el cono, con el rojo en el ángulo 0.</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Saturación (</a:t>
            </a:r>
            <a:r>
              <a:rPr b="1" lang="es"/>
              <a:t>S</a:t>
            </a:r>
            <a:r>
              <a:rPr lang="es"/>
              <a:t>aturation): se refiere a la cantidad del color o a la «pureza» de éste. Va de un color «claro» a un color más vivo (azul cielo – azul oscuro). También se puede considerar como la mezcla de un color con blanco o gris.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Valor (</a:t>
            </a:r>
            <a:r>
              <a:rPr b="1" lang="es"/>
              <a:t>V</a:t>
            </a:r>
            <a:r>
              <a:rPr lang="es"/>
              <a:t>alue): es la intensidad de luz de un color. Dicho de otra manera, es la cantidad de blanco o de negro que posee un color.</a:t>
            </a:r>
            <a:endParaRPr/>
          </a:p>
        </p:txBody>
      </p:sp>
      <p:pic>
        <p:nvPicPr>
          <p:cNvPr id="186" name="Google Shape;186;p38"/>
          <p:cNvPicPr preferRelativeResize="0"/>
          <p:nvPr/>
        </p:nvPicPr>
        <p:blipFill>
          <a:blip r:embed="rId4">
            <a:alphaModFix/>
          </a:blip>
          <a:stretch>
            <a:fillRect/>
          </a:stretch>
        </p:blipFill>
        <p:spPr>
          <a:xfrm>
            <a:off x="6695925" y="1990075"/>
            <a:ext cx="2032000" cy="1524000"/>
          </a:xfrm>
          <a:prstGeom prst="rect">
            <a:avLst/>
          </a:prstGeom>
          <a:noFill/>
          <a:ln>
            <a:noFill/>
          </a:ln>
        </p:spPr>
      </p:pic>
      <p:pic>
        <p:nvPicPr>
          <p:cNvPr id="187" name="Google Shape;187;p38"/>
          <p:cNvPicPr preferRelativeResize="0"/>
          <p:nvPr/>
        </p:nvPicPr>
        <p:blipFill>
          <a:blip r:embed="rId5">
            <a:alphaModFix/>
          </a:blip>
          <a:stretch>
            <a:fillRect/>
          </a:stretch>
        </p:blipFill>
        <p:spPr>
          <a:xfrm>
            <a:off x="6872325" y="3648725"/>
            <a:ext cx="1679201" cy="1259401"/>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39"/>
          <p:cNvPicPr preferRelativeResize="0"/>
          <p:nvPr/>
        </p:nvPicPr>
        <p:blipFill>
          <a:blip r:embed="rId3">
            <a:alphaModFix/>
          </a:blip>
          <a:stretch>
            <a:fillRect/>
          </a:stretch>
        </p:blipFill>
        <p:spPr>
          <a:xfrm>
            <a:off x="152400" y="1097813"/>
            <a:ext cx="8839200" cy="294787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pic>
        <p:nvPicPr>
          <p:cNvPr id="65" name="Google Shape;65;p15"/>
          <p:cNvPicPr preferRelativeResize="0"/>
          <p:nvPr/>
        </p:nvPicPr>
        <p:blipFill>
          <a:blip r:embed="rId3">
            <a:alphaModFix/>
          </a:blip>
          <a:stretch>
            <a:fillRect/>
          </a:stretch>
        </p:blipFill>
        <p:spPr>
          <a:xfrm>
            <a:off x="297675" y="478988"/>
            <a:ext cx="4185524" cy="4185526"/>
          </a:xfrm>
          <a:prstGeom prst="rect">
            <a:avLst/>
          </a:prstGeom>
          <a:noFill/>
          <a:ln>
            <a:noFill/>
          </a:ln>
        </p:spPr>
      </p:pic>
      <p:pic>
        <p:nvPicPr>
          <p:cNvPr id="66" name="Google Shape;66;p15"/>
          <p:cNvPicPr preferRelativeResize="0"/>
          <p:nvPr/>
        </p:nvPicPr>
        <p:blipFill>
          <a:blip r:embed="rId4">
            <a:alphaModFix/>
          </a:blip>
          <a:stretch>
            <a:fillRect/>
          </a:stretch>
        </p:blipFill>
        <p:spPr>
          <a:xfrm>
            <a:off x="4660800" y="478988"/>
            <a:ext cx="4185524" cy="41855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 name="Shape 70"/>
        <p:cNvGrpSpPr/>
        <p:nvPr/>
      </p:nvGrpSpPr>
      <p:grpSpPr>
        <a:xfrm>
          <a:off x="0" y="0"/>
          <a:ext cx="0" cy="0"/>
          <a:chOff x="0" y="0"/>
          <a:chExt cx="0" cy="0"/>
        </a:xfrm>
      </p:grpSpPr>
      <p:pic>
        <p:nvPicPr>
          <p:cNvPr id="71" name="Google Shape;71;p16"/>
          <p:cNvPicPr preferRelativeResize="0"/>
          <p:nvPr/>
        </p:nvPicPr>
        <p:blipFill rotWithShape="1">
          <a:blip r:embed="rId3">
            <a:alphaModFix/>
          </a:blip>
          <a:srcRect b="0" l="0" r="0" t="28856"/>
          <a:stretch/>
        </p:blipFill>
        <p:spPr>
          <a:xfrm>
            <a:off x="1143000" y="742163"/>
            <a:ext cx="6858000" cy="36591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pic>
        <p:nvPicPr>
          <p:cNvPr id="76" name="Google Shape;76;p17"/>
          <p:cNvPicPr preferRelativeResize="0"/>
          <p:nvPr/>
        </p:nvPicPr>
        <p:blipFill rotWithShape="1">
          <a:blip r:embed="rId3">
            <a:alphaModFix/>
          </a:blip>
          <a:srcRect b="0" l="0" r="0" t="21216"/>
          <a:stretch/>
        </p:blipFill>
        <p:spPr>
          <a:xfrm>
            <a:off x="1346200" y="665700"/>
            <a:ext cx="6451599" cy="3812101"/>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8"/>
          <p:cNvPicPr preferRelativeResize="0"/>
          <p:nvPr/>
        </p:nvPicPr>
        <p:blipFill rotWithShape="1">
          <a:blip r:embed="rId3">
            <a:alphaModFix/>
          </a:blip>
          <a:srcRect b="13740" l="0" r="0" t="19037"/>
          <a:stretch/>
        </p:blipFill>
        <p:spPr>
          <a:xfrm>
            <a:off x="1346200" y="945325"/>
            <a:ext cx="6451599" cy="3252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pic>
        <p:nvPicPr>
          <p:cNvPr id="86" name="Google Shape;86;p19"/>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pic>
        <p:nvPicPr>
          <p:cNvPr id="91" name="Google Shape;91;p20"/>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21"/>
          <p:cNvPicPr preferRelativeResize="0"/>
          <p:nvPr/>
        </p:nvPicPr>
        <p:blipFill>
          <a:blip r:embed="rId3">
            <a:alphaModFix/>
          </a:blip>
          <a:stretch>
            <a:fillRect/>
          </a:stretch>
        </p:blipFill>
        <p:spPr>
          <a:xfrm>
            <a:off x="152400" y="152400"/>
            <a:ext cx="8602134" cy="4838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